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19"/>
  </p:notesMasterIdLst>
  <p:sldIdLst>
    <p:sldId id="256" r:id="rId2"/>
    <p:sldId id="257" r:id="rId3"/>
    <p:sldId id="259" r:id="rId4"/>
    <p:sldId id="263" r:id="rId5"/>
    <p:sldId id="298" r:id="rId6"/>
    <p:sldId id="303" r:id="rId7"/>
    <p:sldId id="299" r:id="rId8"/>
    <p:sldId id="301" r:id="rId9"/>
    <p:sldId id="292" r:id="rId10"/>
    <p:sldId id="285" r:id="rId11"/>
    <p:sldId id="295" r:id="rId12"/>
    <p:sldId id="296" r:id="rId13"/>
    <p:sldId id="297" r:id="rId14"/>
    <p:sldId id="286" r:id="rId15"/>
    <p:sldId id="300" r:id="rId16"/>
    <p:sldId id="284" r:id="rId17"/>
    <p:sldId id="26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a Kühler" initials="CK" lastIdx="3" clrIdx="0">
    <p:extLst>
      <p:ext uri="{19B8F6BF-5375-455C-9EA6-DF929625EA0E}">
        <p15:presenceInfo xmlns:p15="http://schemas.microsoft.com/office/powerpoint/2012/main" userId="S-1-5-21-3172495311-1054409996-2109331069-15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1D6B"/>
    <a:srgbClr val="8B8B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36"/>
    <p:restoredTop sz="94676"/>
  </p:normalViewPr>
  <p:slideViewPr>
    <p:cSldViewPr snapToGrid="0" snapToObjects="1">
      <p:cViewPr varScale="1">
        <p:scale>
          <a:sx n="110" d="100"/>
          <a:sy n="110" d="100"/>
        </p:scale>
        <p:origin x="138" y="408"/>
      </p:cViewPr>
      <p:guideLst/>
    </p:cSldViewPr>
  </p:slideViewPr>
  <p:outlineViewPr>
    <p:cViewPr>
      <p:scale>
        <a:sx n="33" d="100"/>
        <a:sy n="33" d="100"/>
      </p:scale>
      <p:origin x="0" y="-24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A875B-7AB0-6D4F-AA19-EA9D659E8039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CF13C-F642-2740-B671-64654680556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307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4CF13C-F642-2740-B671-64654680556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7576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4CF13C-F642-2740-B671-64654680556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339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4CF13C-F642-2740-B671-64654680556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1706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4CF13C-F642-2740-B671-64654680556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53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647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65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1361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20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831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083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190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09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3472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553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0023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815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5004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7908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5789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274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BE9B1-47D3-4542-B3FD-67926A1C8A1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4370DE8-5BEE-3440-9536-C798007D0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55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eportal.hamm.de/suche/-/egov-bis-detail/dienstleistung/283162/show" TargetMode="External"/><Relationship Id="rId2" Type="http://schemas.openxmlformats.org/officeDocument/2006/relationships/hyperlink" Target="https://serviceportal.hamm.de/suche/-/egov-bis-detail/dienstleistung/283161/sho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rviceportal.hamm.de/suche/-/egov-bis-detail/dienstleistung/283163/sho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FBDAF-EB4D-1B44-BE67-0F1851F82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555" y="2404534"/>
            <a:ext cx="8624192" cy="1646302"/>
          </a:xfrm>
        </p:spPr>
        <p:txBody>
          <a:bodyPr/>
          <a:lstStyle/>
          <a:p>
            <a:r>
              <a:rPr lang="de-DE" sz="6600" dirty="0"/>
              <a:t>Herzlich willkommen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6198ED-4359-AC40-A838-BF7D4B850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8309"/>
            <a:ext cx="7766936" cy="1096899"/>
          </a:xfrm>
        </p:spPr>
        <p:txBody>
          <a:bodyPr/>
          <a:lstStyle/>
          <a:p>
            <a:pPr algn="ctr"/>
            <a:r>
              <a:rPr lang="de-DE" b="1" dirty="0"/>
              <a:t>zum Informationsabend der </a:t>
            </a:r>
            <a:r>
              <a:rPr lang="de-DE" b="1" dirty="0" err="1"/>
              <a:t>Schulanfänger:innen</a:t>
            </a:r>
            <a:r>
              <a:rPr lang="de-DE" b="1" dirty="0"/>
              <a:t> 2027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90DC72E-D789-BB42-A288-990E2DCA5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255" y="276802"/>
            <a:ext cx="2936748" cy="150753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53F48FA-DAA0-4947-B5D7-9A68553A9580}"/>
              </a:ext>
            </a:extLst>
          </p:cNvPr>
          <p:cNvSpPr txBox="1"/>
          <p:nvPr/>
        </p:nvSpPr>
        <p:spPr>
          <a:xfrm>
            <a:off x="6533321" y="5662122"/>
            <a:ext cx="1944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8B8B8B"/>
                </a:solidFill>
              </a:rPr>
              <a:t>07.10.2026</a:t>
            </a:r>
          </a:p>
        </p:txBody>
      </p:sp>
    </p:spTree>
    <p:extLst>
      <p:ext uri="{BB962C8B-B14F-4D97-AF65-F5344CB8AC3E}">
        <p14:creationId xmlns:p14="http://schemas.microsoft.com/office/powerpoint/2010/main" val="8361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26C40A-6A46-DD47-A173-C17288F63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de-DE" sz="4400" u="sng" dirty="0">
                <a:solidFill>
                  <a:srgbClr val="FFFFFF"/>
                </a:solidFill>
              </a:rPr>
              <a:t>Ablaufplan</a:t>
            </a:r>
            <a:endParaRPr lang="de-DE" u="sng" dirty="0">
              <a:solidFill>
                <a:srgbClr val="FFFFFF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06B810F-45A0-5E45-ACBC-8ABA71168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54" y="2374802"/>
            <a:ext cx="3856774" cy="197981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D5CD55-0551-5542-9FAF-B90BA61C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0850" y="2115108"/>
            <a:ext cx="4659755" cy="3317938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Clr>
                <a:schemeClr val="bg1"/>
              </a:buClr>
              <a:buNone/>
            </a:pPr>
            <a:endParaRPr lang="de-DE" sz="2400" dirty="0">
              <a:solidFill>
                <a:srgbClr val="FFFFFF"/>
              </a:solidFill>
            </a:endParaRP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Allgemeines zur MAXI-Schule</a:t>
            </a: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Was uns ausmacht!</a:t>
            </a: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Schulminis an der MAXI-Schule</a:t>
            </a: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Anmeldung und Beratung</a:t>
            </a: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Einschulung und die ersten beiden Schulwochen</a:t>
            </a: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Was heißt „Schulfähigkeit“?</a:t>
            </a: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Wie wir Rechtschreibung vermitteln!</a:t>
            </a:r>
          </a:p>
          <a:p>
            <a:pPr>
              <a:buClr>
                <a:schemeClr val="bg1"/>
              </a:buClr>
            </a:pPr>
            <a:r>
              <a:rPr lang="de-DE" sz="2600" dirty="0">
                <a:solidFill>
                  <a:srgbClr val="FFFFFF"/>
                </a:solidFill>
              </a:rPr>
              <a:t>Kommunikation an der MAXI-Schule</a:t>
            </a:r>
          </a:p>
          <a:p>
            <a:pPr>
              <a:buClr>
                <a:schemeClr val="bg1"/>
              </a:buClr>
            </a:pPr>
            <a:endParaRPr lang="de-DE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47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26C40A-6A46-DD47-A173-C17288F63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458" y="681815"/>
            <a:ext cx="4228990" cy="1294524"/>
          </a:xfrm>
        </p:spPr>
        <p:txBody>
          <a:bodyPr anchor="ctr">
            <a:normAutofit/>
          </a:bodyPr>
          <a:lstStyle/>
          <a:p>
            <a:r>
              <a:rPr lang="de-DE" sz="4400" u="sng" dirty="0"/>
              <a:t>Klassensituation</a:t>
            </a:r>
          </a:p>
        </p:txBody>
      </p:sp>
      <p:sp>
        <p:nvSpPr>
          <p:cNvPr id="19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0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D52657AF-87C2-EF4D-BFCB-344942289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697" y="5559092"/>
            <a:ext cx="1878975" cy="964540"/>
          </a:xfrm>
          <a:prstGeom prst="rect">
            <a:avLst/>
          </a:prstGeo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1D96215-1F13-1E49-BB04-9B546247B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4" y="3819640"/>
            <a:ext cx="8596668" cy="2627721"/>
          </a:xfrm>
        </p:spPr>
        <p:txBody>
          <a:bodyPr>
            <a:normAutofit/>
          </a:bodyPr>
          <a:lstStyle/>
          <a:p>
            <a:pPr lvl="1"/>
            <a:r>
              <a:rPr lang="de-DE" sz="3000" dirty="0">
                <a:solidFill>
                  <a:schemeClr val="tx1"/>
                </a:solidFill>
              </a:rPr>
              <a:t>Jahrgang 1 – 72 </a:t>
            </a:r>
            <a:r>
              <a:rPr lang="de-DE" sz="3000" dirty="0" err="1">
                <a:solidFill>
                  <a:schemeClr val="tx1"/>
                </a:solidFill>
              </a:rPr>
              <a:t>Schüler:innen</a:t>
            </a:r>
            <a:endParaRPr lang="de-DE" sz="3000" dirty="0">
              <a:solidFill>
                <a:schemeClr val="tx1"/>
              </a:solidFill>
            </a:endParaRPr>
          </a:p>
          <a:p>
            <a:pPr lvl="1"/>
            <a:r>
              <a:rPr lang="de-DE" sz="3000" dirty="0">
                <a:solidFill>
                  <a:schemeClr val="tx1"/>
                </a:solidFill>
              </a:rPr>
              <a:t>Jahrgang 2 – 74 </a:t>
            </a:r>
            <a:r>
              <a:rPr lang="de-DE" sz="3000" dirty="0" err="1">
                <a:solidFill>
                  <a:schemeClr val="tx1"/>
                </a:solidFill>
              </a:rPr>
              <a:t>Schüler:innen</a:t>
            </a:r>
            <a:endParaRPr lang="de-DE" sz="3000" dirty="0">
              <a:solidFill>
                <a:schemeClr val="tx1"/>
              </a:solidFill>
            </a:endParaRPr>
          </a:p>
          <a:p>
            <a:pPr lvl="1"/>
            <a:r>
              <a:rPr lang="de-DE" sz="3000" dirty="0">
                <a:solidFill>
                  <a:schemeClr val="tx1"/>
                </a:solidFill>
              </a:rPr>
              <a:t>Jahrgang 3 – 74 </a:t>
            </a:r>
            <a:r>
              <a:rPr lang="de-DE" sz="3000" dirty="0" err="1">
                <a:solidFill>
                  <a:schemeClr val="tx1"/>
                </a:solidFill>
              </a:rPr>
              <a:t>Schüler:innen</a:t>
            </a:r>
            <a:endParaRPr lang="de-DE" sz="3000" dirty="0">
              <a:solidFill>
                <a:schemeClr val="tx1"/>
              </a:solidFill>
            </a:endParaRPr>
          </a:p>
          <a:p>
            <a:pPr lvl="1"/>
            <a:r>
              <a:rPr lang="de-DE" sz="3000" dirty="0">
                <a:solidFill>
                  <a:schemeClr val="tx1"/>
                </a:solidFill>
              </a:rPr>
              <a:t>Jahrgang 4 - 72 </a:t>
            </a:r>
            <a:r>
              <a:rPr lang="de-DE" sz="3000" dirty="0" err="1">
                <a:solidFill>
                  <a:schemeClr val="tx1"/>
                </a:solidFill>
              </a:rPr>
              <a:t>Schüler:innen</a:t>
            </a:r>
            <a:endParaRPr lang="de-DE" sz="3000" dirty="0">
              <a:solidFill>
                <a:schemeClr val="tx1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AC1D4AD-06BE-6BED-226A-ADF495E0D763}"/>
              </a:ext>
            </a:extLst>
          </p:cNvPr>
          <p:cNvSpPr txBox="1"/>
          <p:nvPr/>
        </p:nvSpPr>
        <p:spPr>
          <a:xfrm>
            <a:off x="655784" y="1976339"/>
            <a:ext cx="101483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3000" dirty="0"/>
              <a:t>3zügig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3000" dirty="0"/>
              <a:t>292 </a:t>
            </a:r>
            <a:r>
              <a:rPr lang="de-DE" sz="3000" dirty="0" err="1"/>
              <a:t>Schüler:innen</a:t>
            </a:r>
            <a:r>
              <a:rPr lang="de-DE" sz="3000" dirty="0"/>
              <a:t> insgesamt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de-DE" sz="3000" dirty="0"/>
              <a:t>(205 in Werries / 87 in Uentrop)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4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26C40A-6A46-DD47-A173-C17288F63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775445"/>
            <a:ext cx="10210798" cy="1142007"/>
          </a:xfrm>
        </p:spPr>
        <p:txBody>
          <a:bodyPr anchor="ctr">
            <a:noAutofit/>
          </a:bodyPr>
          <a:lstStyle/>
          <a:p>
            <a:r>
              <a:rPr lang="de-DE" sz="4400" u="sng" dirty="0"/>
              <a:t>Multiprofessionelles Team</a:t>
            </a:r>
          </a:p>
        </p:txBody>
      </p:sp>
      <p:sp>
        <p:nvSpPr>
          <p:cNvPr id="19" name="Isosceles Triangle 1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0" name="Isosceles Triangle 1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D52657AF-87C2-EF4D-BFCB-344942289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697" y="5559092"/>
            <a:ext cx="1878975" cy="964540"/>
          </a:xfrm>
          <a:prstGeom prst="rect">
            <a:avLst/>
          </a:prstGeo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E3A12E-4081-014E-B255-F1B249FD2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623527"/>
            <a:ext cx="11065935" cy="4366726"/>
          </a:xfrm>
        </p:spPr>
        <p:txBody>
          <a:bodyPr>
            <a:normAutofit fontScale="92500" lnSpcReduction="10000"/>
          </a:bodyPr>
          <a:lstStyle/>
          <a:p>
            <a:endParaRPr lang="de-DE" sz="3200" dirty="0"/>
          </a:p>
          <a:p>
            <a:r>
              <a:rPr lang="de-DE" sz="3200" dirty="0"/>
              <a:t>20 P-Kolleginnen (inkl. Schulleitung) / 1 LAA</a:t>
            </a:r>
          </a:p>
          <a:p>
            <a:r>
              <a:rPr lang="de-DE" sz="3200" dirty="0"/>
              <a:t>  2 S-Kolleginnen</a:t>
            </a:r>
          </a:p>
          <a:p>
            <a:r>
              <a:rPr lang="de-DE" sz="3200" dirty="0"/>
              <a:t>  2 Sozialpädagogische Fachkräfte in der Schuleingangsphase</a:t>
            </a:r>
          </a:p>
          <a:p>
            <a:r>
              <a:rPr lang="de-DE" sz="3200" dirty="0"/>
              <a:t>  1 Schulsozialarbeiterin</a:t>
            </a:r>
          </a:p>
          <a:p>
            <a:r>
              <a:rPr lang="de-DE" sz="3200" dirty="0"/>
              <a:t>  1 OGS-Koordinator</a:t>
            </a:r>
          </a:p>
          <a:p>
            <a:r>
              <a:rPr lang="de-DE" sz="3200" dirty="0"/>
              <a:t>11 Schulassistenzen in den Jahrgängen 1 - 4</a:t>
            </a:r>
          </a:p>
          <a:p>
            <a:r>
              <a:rPr lang="de-DE" sz="3200" dirty="0"/>
              <a:t>18 OGS-Mitarbeiter*innen</a:t>
            </a:r>
          </a:p>
        </p:txBody>
      </p:sp>
    </p:spTree>
    <p:extLst>
      <p:ext uri="{BB962C8B-B14F-4D97-AF65-F5344CB8AC3E}">
        <p14:creationId xmlns:p14="http://schemas.microsoft.com/office/powerpoint/2010/main" val="410128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D96AD-5D73-4629-B553-6F486FFE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13" y="934248"/>
            <a:ext cx="8596668" cy="807278"/>
          </a:xfrm>
        </p:spPr>
        <p:txBody>
          <a:bodyPr>
            <a:normAutofit/>
          </a:bodyPr>
          <a:lstStyle/>
          <a:p>
            <a:r>
              <a:rPr lang="de-DE" sz="4400" u="sng" dirty="0"/>
              <a:t>OGS-Situation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C3AA304-AF53-4D84-B5DB-7408DE59A5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5080603"/>
              </p:ext>
            </p:extLst>
          </p:nvPr>
        </p:nvGraphicFramePr>
        <p:xfrm>
          <a:off x="808360" y="1783186"/>
          <a:ext cx="8359774" cy="198880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57996144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val="1818943489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val="3185107210"/>
                    </a:ext>
                  </a:extLst>
                </a:gridCol>
              </a:tblGrid>
              <a:tr h="379273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Anzahl der Kinder</a:t>
                      </a:r>
                    </a:p>
                    <a:p>
                      <a:pPr algn="ctr"/>
                      <a:r>
                        <a:rPr lang="de-DE" dirty="0"/>
                        <a:t>in </a:t>
                      </a:r>
                      <a:r>
                        <a:rPr lang="de-DE" u="sng" dirty="0" err="1">
                          <a:solidFill>
                            <a:srgbClr val="6D1D6B"/>
                          </a:solidFill>
                        </a:rPr>
                        <a:t>Werries</a:t>
                      </a:r>
                      <a:endParaRPr lang="de-DE" u="sng" dirty="0">
                        <a:solidFill>
                          <a:srgbClr val="6D1D6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Anzahl der Kinder</a:t>
                      </a:r>
                    </a:p>
                    <a:p>
                      <a:pPr algn="ctr"/>
                      <a:r>
                        <a:rPr lang="de-DE" dirty="0"/>
                        <a:t>in </a:t>
                      </a:r>
                      <a:r>
                        <a:rPr lang="de-DE" u="sng" dirty="0">
                          <a:solidFill>
                            <a:srgbClr val="6D1D6B"/>
                          </a:solidFill>
                        </a:rPr>
                        <a:t>Uentrop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241430"/>
                  </a:ext>
                </a:extLst>
              </a:tr>
              <a:tr h="6743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u="sng" dirty="0" err="1">
                          <a:solidFill>
                            <a:srgbClr val="6D1D6B"/>
                          </a:solidFill>
                        </a:rPr>
                        <a:t>ÜMi</a:t>
                      </a:r>
                      <a:endParaRPr lang="de-DE" b="1" u="sng" dirty="0">
                        <a:solidFill>
                          <a:srgbClr val="6D1D6B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4193306"/>
                  </a:ext>
                </a:extLst>
              </a:tr>
              <a:tr h="6743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u="sng" dirty="0">
                          <a:solidFill>
                            <a:srgbClr val="6D1D6B"/>
                          </a:solidFill>
                        </a:rPr>
                        <a:t>OGS</a:t>
                      </a:r>
                      <a:r>
                        <a:rPr lang="de-DE" dirty="0"/>
                        <a:t> bis 16.30 Uhr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8191035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29028505-CEF2-4DFC-8B90-0ECAC0EBE0A3}"/>
              </a:ext>
            </a:extLst>
          </p:cNvPr>
          <p:cNvSpPr txBox="1"/>
          <p:nvPr/>
        </p:nvSpPr>
        <p:spPr>
          <a:xfrm flipH="1">
            <a:off x="757019" y="4336012"/>
            <a:ext cx="34031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u="sng" dirty="0">
                <a:solidFill>
                  <a:schemeClr val="accent1">
                    <a:lumMod val="75000"/>
                  </a:schemeClr>
                </a:solidFill>
              </a:rPr>
              <a:t>Öffnungszeiten:</a:t>
            </a:r>
            <a:endParaRPr lang="de-DE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13983C6B-568D-4C81-BFA0-4B31D601F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402491"/>
              </p:ext>
            </p:extLst>
          </p:nvPr>
        </p:nvGraphicFramePr>
        <p:xfrm>
          <a:off x="808360" y="4907363"/>
          <a:ext cx="8359774" cy="12600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681920">
                  <a:extLst>
                    <a:ext uri="{9D8B030D-6E8A-4147-A177-3AD203B41FA5}">
                      <a16:colId xmlns:a16="http://schemas.microsoft.com/office/drawing/2014/main" val="2122827034"/>
                    </a:ext>
                  </a:extLst>
                </a:gridCol>
                <a:gridCol w="5677854">
                  <a:extLst>
                    <a:ext uri="{9D8B030D-6E8A-4147-A177-3AD203B41FA5}">
                      <a16:colId xmlns:a16="http://schemas.microsoft.com/office/drawing/2014/main" val="1297962194"/>
                    </a:ext>
                  </a:extLst>
                </a:gridCol>
              </a:tblGrid>
              <a:tr h="630000">
                <a:tc>
                  <a:txBody>
                    <a:bodyPr/>
                    <a:lstStyle/>
                    <a:p>
                      <a:r>
                        <a:rPr lang="de-DE" b="1" u="sng" dirty="0" err="1">
                          <a:solidFill>
                            <a:srgbClr val="6D1D6B"/>
                          </a:solidFill>
                        </a:rPr>
                        <a:t>ÜMi</a:t>
                      </a:r>
                      <a:endParaRPr lang="de-DE" b="1" u="sng" dirty="0">
                        <a:solidFill>
                          <a:srgbClr val="6D1D6B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ysClr val="windowText" lastClr="000000"/>
                          </a:solidFill>
                        </a:rPr>
                        <a:t>bis 13.20 Uhr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435264"/>
                  </a:ext>
                </a:extLst>
              </a:tr>
              <a:tr h="630000">
                <a:tc>
                  <a:txBody>
                    <a:bodyPr/>
                    <a:lstStyle/>
                    <a:p>
                      <a:r>
                        <a:rPr lang="de-DE" b="1" u="sng" dirty="0">
                          <a:solidFill>
                            <a:srgbClr val="6D1D6B"/>
                          </a:solidFill>
                        </a:rPr>
                        <a:t>OGS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ysClr val="windowText" lastClr="000000"/>
                          </a:solidFill>
                        </a:rPr>
                        <a:t>ab 11.20 Uhr bis 16.30 Uhr, freitags bis 15.00 Uhr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4263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193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A1554A-060B-4C81-A107-139C6873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OGS Anmeldungen – Rechtsanspruch –      </a:t>
            </a:r>
            <a:r>
              <a:rPr lang="de-DE" b="1" dirty="0">
                <a:solidFill>
                  <a:srgbClr val="FF0000"/>
                </a:solidFill>
              </a:rPr>
              <a:t>Bitte noch nicht anmelden! Links sind noch nicht auf 2027-2028 aktualisiert.</a:t>
            </a:r>
            <a:br>
              <a:rPr lang="de-DE" b="1" dirty="0">
                <a:solidFill>
                  <a:srgbClr val="FF0000"/>
                </a:solidFill>
              </a:rPr>
            </a:b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D26BC2-BB6A-4F9B-A6CD-21B7827BB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de-DE" dirty="0"/>
              <a:t>Aufgrund des neuen Rechtsanspruchs auf einen OGS-Platz für Kinder in der ersten Klasse ist den Anmeldungen für </a:t>
            </a:r>
            <a:r>
              <a:rPr lang="de-DE" u="sng" dirty="0"/>
              <a:t>Erstklässler</a:t>
            </a:r>
            <a:r>
              <a:rPr lang="de-DE" dirty="0"/>
              <a:t> zusätzlich der angehängte Elternbrief beizufügen.</a:t>
            </a:r>
          </a:p>
          <a:p>
            <a:r>
              <a:rPr lang="de-DE" dirty="0"/>
              <a:t> </a:t>
            </a:r>
          </a:p>
          <a:p>
            <a:r>
              <a:rPr lang="de-DE" dirty="0"/>
              <a:t>Wie auch in den letzten Schuljahren können die Anmeldungen für Betreuungsmaßnahmen für das kommende Schuljahr entweder online oder über ein Papierformular erfolgen.</a:t>
            </a:r>
          </a:p>
          <a:p>
            <a:r>
              <a:rPr lang="de-DE" dirty="0"/>
              <a:t> </a:t>
            </a:r>
          </a:p>
          <a:p>
            <a:r>
              <a:rPr lang="de-DE" dirty="0"/>
              <a:t>Die Online-Anmeldungen können weiterhin über die bereits bekannten Links aufgerufen werden:</a:t>
            </a:r>
          </a:p>
          <a:p>
            <a:r>
              <a:rPr lang="de-DE" dirty="0"/>
              <a:t> </a:t>
            </a:r>
          </a:p>
          <a:p>
            <a:r>
              <a:rPr lang="de-DE" dirty="0"/>
              <a:t>Anmeldung OGS</a:t>
            </a:r>
          </a:p>
          <a:p>
            <a:r>
              <a:rPr lang="de-DE" u="sng" dirty="0">
                <a:hlinkClick r:id="rId2"/>
              </a:rPr>
              <a:t>https://serviceportal.hamm.de/suche/-/egov-bis-detail/dienstleistung/283161/show</a:t>
            </a:r>
            <a:endParaRPr lang="de-DE" dirty="0"/>
          </a:p>
          <a:p>
            <a:r>
              <a:rPr lang="de-DE" dirty="0"/>
              <a:t> </a:t>
            </a:r>
          </a:p>
          <a:p>
            <a:r>
              <a:rPr lang="de-DE" dirty="0"/>
              <a:t>Anmeldung Frühbetreuung</a:t>
            </a:r>
          </a:p>
          <a:p>
            <a:r>
              <a:rPr lang="de-DE" u="sng" dirty="0">
                <a:hlinkClick r:id="rId3"/>
              </a:rPr>
              <a:t>https://serviceportal.hamm.de/suche/-/egov-bis-detail/dienstleistung/283162/show</a:t>
            </a:r>
            <a:endParaRPr lang="de-DE" dirty="0"/>
          </a:p>
          <a:p>
            <a:r>
              <a:rPr lang="de-DE" dirty="0"/>
              <a:t> </a:t>
            </a:r>
          </a:p>
          <a:p>
            <a:r>
              <a:rPr lang="de-DE" dirty="0"/>
              <a:t>Anmeldung Übermittagsbetreuung</a:t>
            </a:r>
          </a:p>
          <a:p>
            <a:r>
              <a:rPr lang="de-DE" u="sng" dirty="0">
                <a:hlinkClick r:id="rId4"/>
              </a:rPr>
              <a:t>https://serviceportal.hamm.de/suche/-/egov-bis-detail/dienstleistung/283163/show</a:t>
            </a:r>
            <a:endParaRPr lang="de-DE" dirty="0"/>
          </a:p>
          <a:p>
            <a:r>
              <a:rPr lang="de-DE" dirty="0"/>
              <a:t>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724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66A6AC-4DA7-404F-A4C7-C39D899C6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u="sng" dirty="0"/>
              <a:t>Was </a:t>
            </a:r>
            <a:r>
              <a:rPr lang="de-DE" sz="4400" u="sng" dirty="0">
                <a:solidFill>
                  <a:srgbClr val="6D1D6B"/>
                </a:solidFill>
              </a:rPr>
              <a:t>u</a:t>
            </a:r>
            <a:r>
              <a:rPr lang="de-DE" sz="4400" u="sng" dirty="0"/>
              <a:t>ns ausmacht: </a:t>
            </a:r>
            <a:br>
              <a:rPr lang="de-DE" dirty="0"/>
            </a:br>
            <a:r>
              <a:rPr lang="de-DE" sz="3000" dirty="0"/>
              <a:t>Wenige, aber klare Regeln!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A6936A6-1BC9-5E12-7CF6-0429E063CFA0}"/>
              </a:ext>
            </a:extLst>
          </p:cNvPr>
          <p:cNvSpPr txBox="1"/>
          <p:nvPr/>
        </p:nvSpPr>
        <p:spPr>
          <a:xfrm>
            <a:off x="677334" y="2231916"/>
            <a:ext cx="651878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/>
              <a:t>Erziehungskonzept / Schulplaner </a:t>
            </a:r>
          </a:p>
          <a:p>
            <a:pPr marL="285750" indent="-285750">
              <a:buFont typeface="Trebuchet MS" panose="020B0603020202020204" pitchFamily="34" charset="0"/>
              <a:buChar char="□"/>
            </a:pPr>
            <a:endParaRPr lang="de-DE" dirty="0"/>
          </a:p>
          <a:p>
            <a:pPr marL="285750" indent="-285750">
              <a:lnSpc>
                <a:spcPct val="150000"/>
              </a:lnSpc>
              <a:buFont typeface="Trebuchet MS" panose="020B0603020202020204" pitchFamily="34" charset="0"/>
              <a:buChar char="□"/>
            </a:pPr>
            <a:r>
              <a:rPr lang="de-DE" dirty="0"/>
              <a:t>Ich arbeite mit. </a:t>
            </a:r>
          </a:p>
          <a:p>
            <a:pPr marL="285750" indent="-285750">
              <a:lnSpc>
                <a:spcPct val="150000"/>
              </a:lnSpc>
              <a:buFont typeface="Trebuchet MS" panose="020B0603020202020204" pitchFamily="34" charset="0"/>
              <a:buChar char="□"/>
            </a:pPr>
            <a:r>
              <a:rPr lang="de-DE" dirty="0"/>
              <a:t>Ich zeige auf. </a:t>
            </a:r>
          </a:p>
          <a:p>
            <a:pPr marL="285750" indent="-285750">
              <a:lnSpc>
                <a:spcPct val="150000"/>
              </a:lnSpc>
              <a:buFont typeface="Trebuchet MS" panose="020B0603020202020204" pitchFamily="34" charset="0"/>
              <a:buChar char="□"/>
            </a:pPr>
            <a:r>
              <a:rPr lang="de-DE" dirty="0"/>
              <a:t>Ich bin leise.</a:t>
            </a:r>
          </a:p>
          <a:p>
            <a:pPr marL="285750" indent="-285750">
              <a:lnSpc>
                <a:spcPct val="150000"/>
              </a:lnSpc>
              <a:buFont typeface="Trebuchet MS" panose="020B0603020202020204" pitchFamily="34" charset="0"/>
              <a:buChar char="□"/>
            </a:pPr>
            <a:r>
              <a:rPr lang="de-DE" dirty="0"/>
              <a:t>Ich höre zu. </a:t>
            </a:r>
          </a:p>
          <a:p>
            <a:pPr marL="285750" indent="-285750">
              <a:lnSpc>
                <a:spcPct val="150000"/>
              </a:lnSpc>
              <a:buFont typeface="Trebuchet MS" panose="020B0603020202020204" pitchFamily="34" charset="0"/>
              <a:buChar char="□"/>
            </a:pPr>
            <a:r>
              <a:rPr lang="de-DE" dirty="0"/>
              <a:t>Ich bin freundlich zu anderen. </a:t>
            </a:r>
          </a:p>
          <a:p>
            <a:pPr marL="285750" indent="-285750">
              <a:lnSpc>
                <a:spcPct val="150000"/>
              </a:lnSpc>
              <a:buFont typeface="Trebuchet MS" panose="020B0603020202020204" pitchFamily="34" charset="0"/>
              <a:buChar char="□"/>
            </a:pPr>
            <a:r>
              <a:rPr lang="de-DE" dirty="0"/>
              <a:t>Ich halte die Schule sauber. </a:t>
            </a:r>
          </a:p>
          <a:p>
            <a:pPr marL="285750" indent="-285750">
              <a:lnSpc>
                <a:spcPct val="150000"/>
              </a:lnSpc>
              <a:buFont typeface="Trebuchet MS" panose="020B0603020202020204" pitchFamily="34" charset="0"/>
              <a:buChar char="□"/>
            </a:pPr>
            <a:r>
              <a:rPr lang="de-DE" dirty="0"/>
              <a:t>Ich halte mich an die Regeln - keine Ausreden! </a:t>
            </a: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946301D-78D4-37B9-BBFC-9F37E6AB8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5858933"/>
            <a:ext cx="2715644" cy="99906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726E146-9D4A-C9FA-52F1-E7A6B4DAD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 pressure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5679" y="974427"/>
            <a:ext cx="1656563" cy="441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0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81D9EF1E-2379-4BC6-A8C4-F96DB124EA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443001"/>
              </p:ext>
            </p:extLst>
          </p:nvPr>
        </p:nvGraphicFramePr>
        <p:xfrm>
          <a:off x="972323" y="2258598"/>
          <a:ext cx="7847211" cy="4234048"/>
        </p:xfrm>
        <a:graphic>
          <a:graphicData uri="http://schemas.openxmlformats.org/drawingml/2006/table">
            <a:tbl>
              <a:tblPr firstRow="1" firstCol="1" bandRow="1"/>
              <a:tblGrid>
                <a:gridCol w="738874">
                  <a:extLst>
                    <a:ext uri="{9D8B030D-6E8A-4147-A177-3AD203B41FA5}">
                      <a16:colId xmlns:a16="http://schemas.microsoft.com/office/drawing/2014/main" val="4188733206"/>
                    </a:ext>
                  </a:extLst>
                </a:gridCol>
                <a:gridCol w="1826213">
                  <a:extLst>
                    <a:ext uri="{9D8B030D-6E8A-4147-A177-3AD203B41FA5}">
                      <a16:colId xmlns:a16="http://schemas.microsoft.com/office/drawing/2014/main" val="1031099763"/>
                    </a:ext>
                  </a:extLst>
                </a:gridCol>
                <a:gridCol w="1320531">
                  <a:extLst>
                    <a:ext uri="{9D8B030D-6E8A-4147-A177-3AD203B41FA5}">
                      <a16:colId xmlns:a16="http://schemas.microsoft.com/office/drawing/2014/main" val="1008957265"/>
                    </a:ext>
                  </a:extLst>
                </a:gridCol>
                <a:gridCol w="1320531">
                  <a:extLst>
                    <a:ext uri="{9D8B030D-6E8A-4147-A177-3AD203B41FA5}">
                      <a16:colId xmlns:a16="http://schemas.microsoft.com/office/drawing/2014/main" val="999119118"/>
                    </a:ext>
                  </a:extLst>
                </a:gridCol>
                <a:gridCol w="1320531">
                  <a:extLst>
                    <a:ext uri="{9D8B030D-6E8A-4147-A177-3AD203B41FA5}">
                      <a16:colId xmlns:a16="http://schemas.microsoft.com/office/drawing/2014/main" val="3712514908"/>
                    </a:ext>
                  </a:extLst>
                </a:gridCol>
                <a:gridCol w="1320531">
                  <a:extLst>
                    <a:ext uri="{9D8B030D-6E8A-4147-A177-3AD203B41FA5}">
                      <a16:colId xmlns:a16="http://schemas.microsoft.com/office/drawing/2014/main" val="2648354928"/>
                    </a:ext>
                  </a:extLst>
                </a:gridCol>
              </a:tblGrid>
              <a:tr h="86924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Zeiten</a:t>
                      </a:r>
                      <a:endParaRPr lang="de-D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Montag</a:t>
                      </a:r>
                      <a:endParaRPr lang="de-D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Dienstag</a:t>
                      </a:r>
                      <a:endParaRPr lang="de-D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Mittwoch</a:t>
                      </a:r>
                      <a:endParaRPr lang="de-D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Donnerstag</a:t>
                      </a:r>
                      <a:endParaRPr lang="de-DE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Freitag</a:t>
                      </a:r>
                      <a:endParaRPr lang="de-DE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378872"/>
                  </a:ext>
                </a:extLst>
              </a:tr>
              <a:tr h="40896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07.45 08.00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MAXI-Zeit/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Schülerparlament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MAXI-Zeit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MAXI-Zeit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1374140" algn="r"/>
                        </a:tabLs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MAXI-Zeit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MAXI-News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725070"/>
                  </a:ext>
                </a:extLst>
              </a:tr>
              <a:tr h="54165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08.00 09.00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Deutsch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Deutsch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Deutsch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574929"/>
                  </a:ext>
                </a:extLst>
              </a:tr>
              <a:tr h="39460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09.00 09.25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454637"/>
                  </a:ext>
                </a:extLst>
              </a:tr>
              <a:tr h="54165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09.25 10.25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Mathe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Mathe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Mathe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038782"/>
                  </a:ext>
                </a:extLst>
              </a:tr>
              <a:tr h="39460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10.25 10.35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548283"/>
                  </a:ext>
                </a:extLst>
              </a:tr>
              <a:tr h="54165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10.35 11.20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Kunst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Team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Jekits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610895"/>
                  </a:ext>
                </a:extLst>
              </a:tr>
              <a:tr h="54165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11.20 12.10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Lernzeit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Lernzeit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Lernzeit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Lernzeit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37549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C0A492C4-4219-4A76-B7DD-449CCF057993}"/>
              </a:ext>
            </a:extLst>
          </p:cNvPr>
          <p:cNvSpPr txBox="1"/>
          <p:nvPr/>
        </p:nvSpPr>
        <p:spPr>
          <a:xfrm>
            <a:off x="815009" y="576334"/>
            <a:ext cx="770282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u="sng" dirty="0">
                <a:solidFill>
                  <a:srgbClr val="6D1D6B"/>
                </a:solidFill>
              </a:rPr>
              <a:t>Beispiel-Stundenplan</a:t>
            </a:r>
          </a:p>
          <a:p>
            <a:r>
              <a:rPr lang="de-DE" sz="3000" dirty="0">
                <a:solidFill>
                  <a:srgbClr val="6D1D6B"/>
                </a:solidFill>
              </a:rPr>
              <a:t>für das erste Schuljahr</a:t>
            </a:r>
          </a:p>
          <a:p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98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ADA42-6F04-4B5E-BF3A-FFAA0E327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u="sng" dirty="0"/>
              <a:t>Was uns ausmacht:</a:t>
            </a:r>
            <a:br>
              <a:rPr lang="de-DE" dirty="0"/>
            </a:br>
            <a:r>
              <a:rPr lang="de-DE" sz="3000" dirty="0"/>
              <a:t>Klare OGS-Strukturen!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A16A9BF-3B7C-4671-8A10-CBF9F01488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825" y="1930400"/>
            <a:ext cx="8680114" cy="4621007"/>
          </a:xfrm>
        </p:spPr>
      </p:pic>
    </p:spTree>
    <p:extLst>
      <p:ext uri="{BB962C8B-B14F-4D97-AF65-F5344CB8AC3E}">
        <p14:creationId xmlns:p14="http://schemas.microsoft.com/office/powerpoint/2010/main" val="3094687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D3C31C-E5FF-467D-B821-2BEA8540C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u="sng" dirty="0"/>
              <a:t>Schulminis</a:t>
            </a:r>
            <a:r>
              <a:rPr lang="de-DE" sz="4400" dirty="0"/>
              <a:t> </a:t>
            </a:r>
            <a:br>
              <a:rPr lang="de-DE" sz="4400" dirty="0"/>
            </a:br>
            <a:r>
              <a:rPr lang="de-DE" sz="3000" dirty="0"/>
              <a:t>an der MAXI Schule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635CF3-1EA3-4D7F-B8DF-48E8703F1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In </a:t>
            </a:r>
            <a:r>
              <a:rPr lang="de-DE" b="1" u="sng" dirty="0">
                <a:solidFill>
                  <a:schemeClr val="accent1">
                    <a:lumMod val="75000"/>
                  </a:schemeClr>
                </a:solidFill>
              </a:rPr>
              <a:t>Werries</a:t>
            </a:r>
            <a:r>
              <a:rPr lang="de-DE" dirty="0"/>
              <a:t> immer </a:t>
            </a:r>
            <a:r>
              <a:rPr lang="de-DE" u="sng" dirty="0"/>
              <a:t>mittwochs</a:t>
            </a:r>
            <a:r>
              <a:rPr lang="de-DE" dirty="0"/>
              <a:t> (14:00 – 14:45 Uhr):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11. Mai 2027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25. Mai 2027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01. Juni 2027 (Elterninformationsnachmittag mit Eltern und Klasseneinteilung)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>
              <a:buNone/>
            </a:pPr>
            <a:r>
              <a:rPr lang="de-DE" dirty="0"/>
              <a:t>In </a:t>
            </a:r>
            <a:r>
              <a:rPr lang="de-DE" b="1" u="sng" dirty="0">
                <a:solidFill>
                  <a:schemeClr val="accent1">
                    <a:lumMod val="75000"/>
                  </a:schemeClr>
                </a:solidFill>
              </a:rPr>
              <a:t>Uentrop</a:t>
            </a:r>
            <a:r>
              <a:rPr lang="de-DE" dirty="0"/>
              <a:t> immer </a:t>
            </a:r>
            <a:r>
              <a:rPr lang="de-DE" u="sng" dirty="0"/>
              <a:t>dienstags</a:t>
            </a:r>
            <a:r>
              <a:rPr lang="de-DE" dirty="0"/>
              <a:t> (14:00 - 14:45 Uhr):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12. Mai 2027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19. Mai 2027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02. Juni 2027 (Elterninformationsnachmittag mit Eltern)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70746A1-B8A3-C1A9-3214-06DAC982AECA}"/>
              </a:ext>
            </a:extLst>
          </p:cNvPr>
          <p:cNvSpPr/>
          <p:nvPr/>
        </p:nvSpPr>
        <p:spPr>
          <a:xfrm>
            <a:off x="677334" y="2160588"/>
            <a:ext cx="8359602" cy="187063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E50406A-8770-32C6-D519-6050B0905EB9}"/>
              </a:ext>
            </a:extLst>
          </p:cNvPr>
          <p:cNvSpPr/>
          <p:nvPr/>
        </p:nvSpPr>
        <p:spPr>
          <a:xfrm>
            <a:off x="677334" y="4375892"/>
            <a:ext cx="8359602" cy="178893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716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E3CD7A-A6E3-4DE5-8919-BD97256CF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u="sng" dirty="0"/>
              <a:t>Anmeldung und Beratung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35B20F-B37B-429A-A34D-ADE1EAB12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8077"/>
            <a:ext cx="9076266" cy="501897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sz="2100" b="1" u="sng" dirty="0">
                <a:solidFill>
                  <a:schemeClr val="accent1">
                    <a:lumMod val="75000"/>
                  </a:schemeClr>
                </a:solidFill>
              </a:rPr>
              <a:t>Anmeldetermine für </a:t>
            </a:r>
            <a:r>
              <a:rPr lang="de-DE" sz="2100" b="1" u="sng" dirty="0" err="1">
                <a:solidFill>
                  <a:schemeClr val="accent1">
                    <a:lumMod val="75000"/>
                  </a:schemeClr>
                </a:solidFill>
              </a:rPr>
              <a:t>Schulanfänger:innen</a:t>
            </a:r>
            <a:r>
              <a:rPr lang="de-DE" sz="2100" b="1" u="sng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r>
              <a:rPr lang="de-DE" sz="2100" u="sng" dirty="0"/>
              <a:t>Montag bis Donnerstag (</a:t>
            </a:r>
            <a:r>
              <a:rPr lang="de-DE" sz="2100" b="1" u="sng" dirty="0">
                <a:solidFill>
                  <a:srgbClr val="6D1D6B"/>
                </a:solidFill>
              </a:rPr>
              <a:t>12.10.2026 bis 15.10.2026</a:t>
            </a:r>
            <a:r>
              <a:rPr lang="de-DE" sz="2100" u="sng" dirty="0"/>
              <a:t>)</a:t>
            </a:r>
            <a:r>
              <a:rPr lang="de-DE" sz="2100" dirty="0"/>
              <a:t> </a:t>
            </a:r>
          </a:p>
          <a:p>
            <a:r>
              <a:rPr lang="de-DE" sz="2100" dirty="0"/>
              <a:t>von 08:00 - 11:00 Uhr </a:t>
            </a:r>
          </a:p>
          <a:p>
            <a:r>
              <a:rPr lang="de-DE" sz="2100" u="sng" dirty="0"/>
              <a:t>Montag</a:t>
            </a:r>
            <a:r>
              <a:rPr lang="de-DE" sz="2100" dirty="0"/>
              <a:t> und </a:t>
            </a:r>
            <a:r>
              <a:rPr lang="de-DE" sz="2100" u="sng" dirty="0"/>
              <a:t>Mittwoch</a:t>
            </a:r>
            <a:r>
              <a:rPr lang="de-DE" sz="2100" dirty="0"/>
              <a:t> zusätzlich von 17:00 - 19:00 Uhr</a:t>
            </a:r>
          </a:p>
          <a:p>
            <a:pPr marL="0" indent="0">
              <a:buNone/>
            </a:pPr>
            <a:br>
              <a:rPr lang="de-DE" sz="2100" dirty="0"/>
            </a:br>
            <a:br>
              <a:rPr lang="de-DE" sz="2100" dirty="0"/>
            </a:br>
            <a:r>
              <a:rPr lang="de-DE" sz="2100" b="1" u="sng" dirty="0">
                <a:solidFill>
                  <a:schemeClr val="accent1">
                    <a:lumMod val="75000"/>
                  </a:schemeClr>
                </a:solidFill>
              </a:rPr>
              <a:t>Bitte mitbringen:</a:t>
            </a:r>
          </a:p>
          <a:p>
            <a:r>
              <a:rPr lang="de-DE" sz="2100" dirty="0">
                <a:solidFill>
                  <a:schemeClr val="tx1"/>
                </a:solidFill>
              </a:rPr>
              <a:t>+ Anmeldeunterlagen</a:t>
            </a:r>
          </a:p>
          <a:p>
            <a:r>
              <a:rPr lang="de-DE" sz="2100" dirty="0">
                <a:solidFill>
                  <a:schemeClr val="tx1"/>
                </a:solidFill>
              </a:rPr>
              <a:t>+ Geburtsurkunde </a:t>
            </a:r>
          </a:p>
          <a:p>
            <a:r>
              <a:rPr lang="de-DE" sz="2100" dirty="0">
                <a:solidFill>
                  <a:schemeClr val="tx1"/>
                </a:solidFill>
              </a:rPr>
              <a:t>+ Masernimmunitätsnachweis</a:t>
            </a:r>
          </a:p>
          <a:p>
            <a:pPr marL="0" indent="0">
              <a:buNone/>
            </a:pPr>
            <a:br>
              <a:rPr lang="de-DE" sz="2100" dirty="0"/>
            </a:br>
            <a:br>
              <a:rPr lang="de-DE" sz="2100" dirty="0"/>
            </a:br>
            <a:r>
              <a:rPr lang="de-DE" sz="2100" b="1" dirty="0"/>
              <a:t>Achtung!</a:t>
            </a:r>
            <a:br>
              <a:rPr lang="de-DE" sz="2100" dirty="0"/>
            </a:br>
            <a:r>
              <a:rPr lang="de-DE" sz="2100" b="1" u="sng" dirty="0">
                <a:solidFill>
                  <a:schemeClr val="accent1">
                    <a:lumMod val="75000"/>
                  </a:schemeClr>
                </a:solidFill>
              </a:rPr>
              <a:t>Wunschort Förderschule:</a:t>
            </a:r>
            <a:r>
              <a:rPr lang="de-DE" sz="2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2100" b="1" dirty="0"/>
              <a:t>Bitte bei der Anmeldung </a:t>
            </a:r>
            <a:r>
              <a:rPr lang="de-DE" sz="2100" b="1" u="sng" dirty="0"/>
              <a:t>alle</a:t>
            </a:r>
            <a:r>
              <a:rPr lang="de-DE" sz="2100" b="1" dirty="0"/>
              <a:t> Unterlagen mitbringen!</a:t>
            </a:r>
            <a:br>
              <a:rPr lang="de-DE" sz="2100" dirty="0"/>
            </a:br>
            <a:endParaRPr lang="de-DE" sz="2100" dirty="0"/>
          </a:p>
          <a:p>
            <a:endParaRPr lang="de-DE" sz="2100" dirty="0"/>
          </a:p>
          <a:p>
            <a:r>
              <a:rPr lang="de-DE" sz="2100" dirty="0"/>
              <a:t>27.10.2026: Abholung der Fragebögen in den Kitas</a:t>
            </a:r>
          </a:p>
          <a:p>
            <a:r>
              <a:rPr lang="de-DE" sz="2100" dirty="0"/>
              <a:t>Beratungstermine nach Bedarf: Terminierung von Schulspielen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CD2DB9B-A7DB-4E85-3D84-A1B9F38E19FC}"/>
              </a:ext>
            </a:extLst>
          </p:cNvPr>
          <p:cNvSpPr/>
          <p:nvPr/>
        </p:nvSpPr>
        <p:spPr>
          <a:xfrm>
            <a:off x="677333" y="4814875"/>
            <a:ext cx="8359601" cy="719619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3757A3A-D3A8-8DB5-5A06-AE4D309C97D4}"/>
              </a:ext>
            </a:extLst>
          </p:cNvPr>
          <p:cNvSpPr/>
          <p:nvPr/>
        </p:nvSpPr>
        <p:spPr>
          <a:xfrm>
            <a:off x="677335" y="3191845"/>
            <a:ext cx="8359602" cy="1498601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4229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0140CB-C193-4278-AA06-4FFA85C27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69154"/>
            <a:ext cx="8596668" cy="1320800"/>
          </a:xfrm>
        </p:spPr>
        <p:txBody>
          <a:bodyPr>
            <a:normAutofit/>
          </a:bodyPr>
          <a:lstStyle/>
          <a:p>
            <a:r>
              <a:rPr lang="de-DE" sz="4400" u="sng" dirty="0"/>
              <a:t>Einschulungstage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0E85E8-361D-44FC-8EC9-72827BC57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087329"/>
            <a:ext cx="8596668" cy="3101517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In den </a:t>
            </a:r>
            <a:r>
              <a:rPr lang="de-DE" u="sng" dirty="0"/>
              <a:t>ersten beiden vollständigen Schulwochen </a:t>
            </a:r>
            <a:r>
              <a:rPr lang="de-DE" dirty="0"/>
              <a:t>haben die Kinder </a:t>
            </a:r>
            <a:br>
              <a:rPr lang="de-DE" dirty="0"/>
            </a:br>
            <a:r>
              <a:rPr lang="de-DE" u="sng" dirty="0"/>
              <a:t>täglich bis 11.20 Uhr </a:t>
            </a:r>
            <a:r>
              <a:rPr lang="de-DE" dirty="0"/>
              <a:t>Unterricht!</a:t>
            </a:r>
          </a:p>
          <a:p>
            <a:r>
              <a:rPr lang="de-DE" dirty="0"/>
              <a:t>Erst </a:t>
            </a:r>
            <a:r>
              <a:rPr lang="de-DE" u="sng" dirty="0"/>
              <a:t>danach</a:t>
            </a:r>
            <a:r>
              <a:rPr lang="de-DE" dirty="0"/>
              <a:t> beginnt der reguläre Stundenplan.</a:t>
            </a:r>
          </a:p>
          <a:p>
            <a:endParaRPr lang="de-DE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5B2C0794-5014-2FC0-41DE-4B8465B41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758722"/>
              </p:ext>
            </p:extLst>
          </p:nvPr>
        </p:nvGraphicFramePr>
        <p:xfrm>
          <a:off x="677334" y="2037818"/>
          <a:ext cx="8128000" cy="10363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6619972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21695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lvl="0" indent="0" algn="just">
                        <a:buClr>
                          <a:schemeClr val="accent1">
                            <a:lumMod val="75000"/>
                          </a:schemeClr>
                        </a:buClr>
                        <a:buSzPct val="80000"/>
                        <a:buFont typeface="Wingdings 3" charset="2"/>
                        <a:buNone/>
                      </a:pPr>
                      <a:r>
                        <a:rPr lang="de-DE" sz="2000" dirty="0"/>
                        <a:t>Einschulungstag </a:t>
                      </a:r>
                      <a:r>
                        <a:rPr lang="de-DE" sz="2000" b="1" u="sng" dirty="0">
                          <a:solidFill>
                            <a:srgbClr val="6D1D6B"/>
                          </a:solidFill>
                        </a:rPr>
                        <a:t>Werries</a:t>
                      </a:r>
                      <a:endParaRPr lang="de-D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>
                        <a:buClr>
                          <a:schemeClr val="accent1">
                            <a:lumMod val="75000"/>
                          </a:schemeClr>
                        </a:buClr>
                        <a:buSzPct val="80000"/>
                        <a:buFont typeface="Wingdings 3" charset="2"/>
                        <a:buNone/>
                      </a:pPr>
                      <a:r>
                        <a:rPr lang="de-DE" sz="2000" dirty="0"/>
                        <a:t>Einschulungstag </a:t>
                      </a:r>
                      <a:r>
                        <a:rPr lang="de-DE" sz="2000" b="1" u="sng" dirty="0">
                          <a:solidFill>
                            <a:srgbClr val="6D1D6B"/>
                          </a:solidFill>
                        </a:rPr>
                        <a:t>Uentrop</a:t>
                      </a:r>
                      <a:endParaRPr lang="de-D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82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b="1" u="sng" dirty="0">
                          <a:solidFill>
                            <a:srgbClr val="6D1D6B"/>
                          </a:solidFill>
                        </a:rPr>
                        <a:t>Donnerstag</a:t>
                      </a:r>
                      <a:r>
                        <a:rPr lang="de-DE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:</a:t>
                      </a:r>
                      <a:r>
                        <a:rPr lang="de-DE" dirty="0"/>
                        <a:t> 02.09.2027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Pct val="8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Mittwoch:</a:t>
                      </a:r>
                      <a:r>
                        <a:rPr lang="de-DE" dirty="0"/>
                        <a:t> 01.09.2027</a:t>
                      </a:r>
                    </a:p>
                    <a:p>
                      <a:pPr algn="just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419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CD06E5-96F3-426B-BC48-A303E763D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u="sng" dirty="0"/>
              <a:t>Was heißt „Schulfähigkeit“?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5FD44E6A-DBEB-D918-5B6C-64BB755EB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720939"/>
              </p:ext>
            </p:extLst>
          </p:nvPr>
        </p:nvGraphicFramePr>
        <p:xfrm>
          <a:off x="677690" y="2160589"/>
          <a:ext cx="8596312" cy="374904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298156">
                  <a:extLst>
                    <a:ext uri="{9D8B030D-6E8A-4147-A177-3AD203B41FA5}">
                      <a16:colId xmlns:a16="http://schemas.microsoft.com/office/drawing/2014/main" val="2211192403"/>
                    </a:ext>
                  </a:extLst>
                </a:gridCol>
                <a:gridCol w="4298156">
                  <a:extLst>
                    <a:ext uri="{9D8B030D-6E8A-4147-A177-3AD203B41FA5}">
                      <a16:colId xmlns:a16="http://schemas.microsoft.com/office/drawing/2014/main" val="32525886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sz="3000" b="1" dirty="0">
                          <a:solidFill>
                            <a:srgbClr val="6D1D6B"/>
                          </a:solidFill>
                          <a:effectLst/>
                        </a:rPr>
                        <a:t>Voraussetzungen</a:t>
                      </a:r>
                      <a:endParaRPr lang="de-DE" sz="3000" b="1" dirty="0">
                        <a:solidFill>
                          <a:srgbClr val="6D1D6B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sz="3000" b="1" dirty="0">
                          <a:solidFill>
                            <a:srgbClr val="6D1D6B"/>
                          </a:solidFill>
                          <a:effectLst/>
                        </a:rPr>
                        <a:t>Beispiele</a:t>
                      </a:r>
                      <a:endParaRPr lang="de-DE" sz="3000" b="1" dirty="0">
                        <a:solidFill>
                          <a:srgbClr val="6D1D6B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4153031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dirty="0">
                          <a:effectLst/>
                        </a:rPr>
                        <a:t>Motorik und Bewegung</a:t>
                      </a:r>
                      <a:endParaRPr lang="de-DE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Mit Papier und Stift umgehen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701697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Sprache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Gesprächsbereitschaft des Kindes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06758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Zahl und Mengenbegriff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Simultane Mengenerfassung bis 5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87339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Wahrnehmung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Puzzle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478183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Leistungs- und Arbeitsverhalten</a:t>
                      </a:r>
                      <a:endParaRPr lang="de-DE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Interesse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45373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Aufmerksamkeit und Motivation</a:t>
                      </a:r>
                      <a:endParaRPr lang="de-DE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10 Min mit einer Sache beschäftigen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86179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Individualverhalten</a:t>
                      </a:r>
                      <a:endParaRPr lang="de-DE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>
                          <a:effectLst/>
                        </a:rPr>
                        <a:t>Ertragen von kleineren Misserfolgen</a:t>
                      </a:r>
                      <a:endParaRPr lang="de-DE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2811008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b="1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Sozialverhalten</a:t>
                      </a:r>
                      <a:endParaRPr lang="de-DE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de-DE" dirty="0">
                          <a:effectLst/>
                        </a:rPr>
                        <a:t>Einordnen in die Gemeinschaft</a:t>
                      </a:r>
                      <a:endParaRPr lang="de-DE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977475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552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0A559-786C-43A5-8AF8-1C6A9066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900" u="sng" dirty="0"/>
              <a:t>Wie wir Rechtschreibung vermitteln … </a:t>
            </a: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C90ED5C-04BA-4BE6-821D-FD0E773155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7334" y="2793298"/>
            <a:ext cx="3204710" cy="3914404"/>
          </a:xfrm>
        </p:spPr>
      </p:pic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B8B1BCC5-5A31-4D74-B8A6-CF8FE8B4D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84055" y="2944283"/>
            <a:ext cx="4185617" cy="3304117"/>
          </a:xfrm>
        </p:spPr>
        <p:txBody>
          <a:bodyPr>
            <a:normAutofit/>
          </a:bodyPr>
          <a:lstStyle/>
          <a:p>
            <a:r>
              <a:rPr lang="de-DE" sz="2000" dirty="0"/>
              <a:t>Wir arbeiten mit dem Lehrwerk </a:t>
            </a:r>
            <a:r>
              <a:rPr lang="de-DE" sz="2000" b="1" u="sng" dirty="0">
                <a:solidFill>
                  <a:srgbClr val="6D1D6B"/>
                </a:solidFill>
              </a:rPr>
              <a:t>ZEBRA</a:t>
            </a:r>
            <a:r>
              <a:rPr lang="de-DE" sz="2000" dirty="0"/>
              <a:t> </a:t>
            </a:r>
          </a:p>
          <a:p>
            <a:r>
              <a:rPr lang="de-DE" sz="2000" dirty="0"/>
              <a:t>und vermitteln die </a:t>
            </a:r>
            <a:r>
              <a:rPr lang="de-DE" sz="2000" b="1" dirty="0">
                <a:solidFill>
                  <a:srgbClr val="6D1D6B"/>
                </a:solidFill>
              </a:rPr>
              <a:t>FRESCH-Rechtschreibstrategien</a:t>
            </a:r>
          </a:p>
        </p:txBody>
      </p:sp>
    </p:spTree>
    <p:extLst>
      <p:ext uri="{BB962C8B-B14F-4D97-AF65-F5344CB8AC3E}">
        <p14:creationId xmlns:p14="http://schemas.microsoft.com/office/powerpoint/2010/main" val="2478268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 1">
            <a:extLst>
              <a:ext uri="{FF2B5EF4-FFF2-40B4-BE49-F238E27FC236}">
                <a16:creationId xmlns:a16="http://schemas.microsoft.com/office/drawing/2014/main" id="{59BBF4F0-002A-4925-9C8D-CBE8D9B1DC2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769" y="1490471"/>
            <a:ext cx="1783080" cy="1783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DBFDFF5-8C3E-40EF-BAC8-CAF889B1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646" y="56280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de-DE" sz="4900" u="sng" dirty="0"/>
              <a:t>Kommunikation an der MAXI-Schule!</a:t>
            </a:r>
            <a:br>
              <a:rPr lang="de-DE" dirty="0"/>
            </a:b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5D2816-905D-4CE8-AE06-D0EDFB1D27AF}"/>
              </a:ext>
            </a:extLst>
          </p:cNvPr>
          <p:cNvPicPr/>
          <p:nvPr/>
        </p:nvPicPr>
        <p:blipFill rotWithShape="1">
          <a:blip r:embed="rId3"/>
          <a:srcRect b="11765"/>
          <a:stretch/>
        </p:blipFill>
        <p:spPr>
          <a:xfrm>
            <a:off x="1214954" y="2880418"/>
            <a:ext cx="2227580" cy="240487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8378B17-0CA7-4FB3-A248-06BE449F063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66" y="4082858"/>
            <a:ext cx="3610550" cy="234543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C4A43D6-A61B-4E15-A3E4-EE3597541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2243" y="1626000"/>
            <a:ext cx="3924000" cy="5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78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28">
            <a:extLst>
              <a:ext uri="{FF2B5EF4-FFF2-40B4-BE49-F238E27FC236}">
                <a16:creationId xmlns:a16="http://schemas.microsoft.com/office/drawing/2014/main" id="{E09B7E24-271E-4A3A-9D65-EE95ED972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5C59434-03B2-4F06-8362-A01DD785E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DF3815-C9F7-4B9E-A371-DE71C4E9D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23">
              <a:extLst>
                <a:ext uri="{FF2B5EF4-FFF2-40B4-BE49-F238E27FC236}">
                  <a16:creationId xmlns:a16="http://schemas.microsoft.com/office/drawing/2014/main" id="{34C30A41-6D9F-42F2-BE4A-B6D2E4400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33" name="Rectangle 25">
              <a:extLst>
                <a:ext uri="{FF2B5EF4-FFF2-40B4-BE49-F238E27FC236}">
                  <a16:creationId xmlns:a16="http://schemas.microsoft.com/office/drawing/2014/main" id="{8577AE11-EC00-4E67-9DDD-624E9DA123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406A24DE-7A6F-4459-9A79-712243D2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35" name="Rectangle 27">
              <a:extLst>
                <a:ext uri="{FF2B5EF4-FFF2-40B4-BE49-F238E27FC236}">
                  <a16:creationId xmlns:a16="http://schemas.microsoft.com/office/drawing/2014/main" id="{BFEBE697-7D77-4AC8-8E68-0483B47DF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36" name="Rectangle 28">
              <a:extLst>
                <a:ext uri="{FF2B5EF4-FFF2-40B4-BE49-F238E27FC236}">
                  <a16:creationId xmlns:a16="http://schemas.microsoft.com/office/drawing/2014/main" id="{49FC7B15-C721-4A23-8F6A-2CFA77C614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164E8ACB-FC50-451D-AF0A-879ABC6EA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D5F354A0-F0C9-4254-A913-DD68E7816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9B01B525-8D81-44A3-BC1F-C711B89D2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26C40A-6A46-DD47-A173-C17288F63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4571999"/>
            <a:ext cx="7673801" cy="10876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u="sng" dirty="0" err="1"/>
              <a:t>Verschiedenes</a:t>
            </a:r>
            <a:r>
              <a:rPr lang="en-US" sz="4800" dirty="0"/>
              <a:t> …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D52657AF-87C2-EF4D-BFCB-344942289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1" y="609600"/>
            <a:ext cx="7095500" cy="364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60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26C40A-6A46-DD47-A173-C17288F63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8490" y="1677691"/>
            <a:ext cx="4512989" cy="2227730"/>
          </a:xfrm>
        </p:spPr>
        <p:txBody>
          <a:bodyPr anchor="ctr">
            <a:normAutofit/>
          </a:bodyPr>
          <a:lstStyle/>
          <a:p>
            <a:pPr algn="ctr"/>
            <a:r>
              <a:rPr lang="de-DE" sz="4400" dirty="0">
                <a:solidFill>
                  <a:srgbClr val="FFFFFF"/>
                </a:solidFill>
              </a:rPr>
              <a:t>Auf Wiedersehen!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06B810F-45A0-5E45-ACBC-8ABA71168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54" y="2374802"/>
            <a:ext cx="3856774" cy="197981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D5CD55-0551-5542-9FAF-B90BA61C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4" y="2837329"/>
            <a:ext cx="4659755" cy="33179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de-DE" sz="3000" dirty="0">
                <a:solidFill>
                  <a:srgbClr val="FFFFFF"/>
                </a:solidFill>
              </a:rPr>
              <a:t>Schön, dass Sie da waren!</a:t>
            </a:r>
          </a:p>
        </p:txBody>
      </p:sp>
    </p:spTree>
    <p:extLst>
      <p:ext uri="{BB962C8B-B14F-4D97-AF65-F5344CB8AC3E}">
        <p14:creationId xmlns:p14="http://schemas.microsoft.com/office/powerpoint/2010/main" val="13052723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Violet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694</Words>
  <Application>Microsoft Office PowerPoint</Application>
  <PresentationFormat>Breitbild</PresentationFormat>
  <Paragraphs>187</Paragraphs>
  <Slides>17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Arial</vt:lpstr>
      <vt:lpstr>Calibri</vt:lpstr>
      <vt:lpstr>Google Sans Text</vt:lpstr>
      <vt:lpstr>Times New Roman</vt:lpstr>
      <vt:lpstr>Trebuchet MS</vt:lpstr>
      <vt:lpstr>Wingdings 3</vt:lpstr>
      <vt:lpstr>Facette</vt:lpstr>
      <vt:lpstr>Herzlich willkommen</vt:lpstr>
      <vt:lpstr>Ablaufplan</vt:lpstr>
      <vt:lpstr>Klassensituation</vt:lpstr>
      <vt:lpstr>Multiprofessionelles Team</vt:lpstr>
      <vt:lpstr>OGS-Situation</vt:lpstr>
      <vt:lpstr>OGS Anmeldungen – Rechtsanspruch –      Bitte noch nicht anmelden! Links sind noch nicht auf 2027-2028 aktualisiert. </vt:lpstr>
      <vt:lpstr>Was uns ausmacht:  Wenige, aber klare Regeln!</vt:lpstr>
      <vt:lpstr>PowerPoint-Präsentation</vt:lpstr>
      <vt:lpstr>Was uns ausmacht: Klare OGS-Strukturen!</vt:lpstr>
      <vt:lpstr>Schulminis  an der MAXI Schule</vt:lpstr>
      <vt:lpstr>Anmeldung und Beratung </vt:lpstr>
      <vt:lpstr>Einschulungstage</vt:lpstr>
      <vt:lpstr>Was heißt „Schulfähigkeit“?</vt:lpstr>
      <vt:lpstr>Wie wir Rechtschreibung vermitteln …   </vt:lpstr>
      <vt:lpstr>Kommunikation an der MAXI-Schule! </vt:lpstr>
      <vt:lpstr>Verschiedenes …</vt:lpstr>
      <vt:lpstr>Auf Wiedersehen!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</dc:title>
  <dc:creator>Daniela Lamberts</dc:creator>
  <cp:lastModifiedBy>Christina Kühler</cp:lastModifiedBy>
  <cp:revision>132</cp:revision>
  <dcterms:created xsi:type="dcterms:W3CDTF">2021-02-23T09:21:56Z</dcterms:created>
  <dcterms:modified xsi:type="dcterms:W3CDTF">2026-10-06T11:42:48Z</dcterms:modified>
</cp:coreProperties>
</file>